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8" d="100"/>
          <a:sy n="78" d="100"/>
        </p:scale>
        <p:origin x="29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9/5/2023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rhqfW4d3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youtube.com/watch?v=x2FoGf__Fx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138773"/>
          </a:xfrm>
          <a:prstGeom prst="rect">
            <a:avLst/>
          </a:prstGeom>
          <a:noFill/>
        </p:spPr>
        <p:txBody>
          <a:bodyPr wrap="square" rtlCol="0">
            <a:spAutoFit/>
          </a:bodyPr>
          <a:lstStyle/>
          <a:p>
            <a:pPr algn="ctr"/>
            <a:r>
              <a:rPr lang="en-US" sz="2400" b="1" dirty="0"/>
              <a:t>Lenz Leopards</a:t>
            </a:r>
          </a:p>
          <a:p>
            <a:pPr algn="ctr"/>
            <a:r>
              <a:rPr lang="en-US" sz="2400" b="1" dirty="0"/>
              <a:t>Library Lowdown</a:t>
            </a:r>
          </a:p>
          <a:p>
            <a:pPr algn="ctr"/>
            <a:r>
              <a:rPr lang="en-US" sz="2000" dirty="0"/>
              <a:t>September 2023</a:t>
            </a:r>
          </a:p>
        </p:txBody>
      </p:sp>
      <p:sp>
        <p:nvSpPr>
          <p:cNvPr id="3" name="TextBox 2"/>
          <p:cNvSpPr txBox="1"/>
          <p:nvPr/>
        </p:nvSpPr>
        <p:spPr>
          <a:xfrm>
            <a:off x="308354" y="2065198"/>
            <a:ext cx="2357770" cy="7017306"/>
          </a:xfrm>
          <a:prstGeom prst="rect">
            <a:avLst/>
          </a:prstGeom>
          <a:noFill/>
        </p:spPr>
        <p:txBody>
          <a:bodyPr wrap="square" rtlCol="0">
            <a:spAutoFit/>
          </a:bodyPr>
          <a:lstStyle/>
          <a:p>
            <a:pPr algn="ctr"/>
            <a:r>
              <a:rPr lang="en-US" b="1" u="sng" dirty="0"/>
              <a:t>Dates to Remember</a:t>
            </a:r>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r>
              <a:rPr lang="en-US" b="1" dirty="0"/>
              <a:t>November 13 – 17 Scholastics Book Fair</a:t>
            </a:r>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r>
              <a:rPr lang="en-US" b="1" dirty="0"/>
              <a:t>Library Permission slips DUE NOW!</a:t>
            </a:r>
          </a:p>
          <a:p>
            <a:pPr algn="ctr"/>
            <a:r>
              <a:rPr lang="en-US" b="1" dirty="0"/>
              <a:t>___________________</a:t>
            </a:r>
          </a:p>
          <a:p>
            <a:pPr algn="ctr"/>
            <a:endParaRPr lang="en-US" b="1" dirty="0"/>
          </a:p>
          <a:p>
            <a:pPr algn="ctr"/>
            <a:r>
              <a:rPr lang="en-US" b="1" u="sng" dirty="0"/>
              <a:t>Reading Celebrations</a:t>
            </a:r>
          </a:p>
          <a:p>
            <a:pPr algn="ctr"/>
            <a:endParaRPr lang="en-US" b="1" u="sng" dirty="0"/>
          </a:p>
          <a:p>
            <a:pPr marL="285750" indent="-285750">
              <a:buFont typeface="Arial" panose="020B0604020202020204" pitchFamily="34" charset="0"/>
              <a:buChar char="•"/>
            </a:pPr>
            <a:r>
              <a:rPr lang="en-US" b="1" dirty="0"/>
              <a:t>September 6: “Read a Book Day”</a:t>
            </a:r>
          </a:p>
          <a:p>
            <a:endParaRPr lang="en-US" b="1" dirty="0"/>
          </a:p>
          <a:p>
            <a:pPr marL="285750" indent="-285750">
              <a:buFont typeface="Arial" panose="020B0604020202020204" pitchFamily="34" charset="0"/>
              <a:buChar char="•"/>
            </a:pPr>
            <a:r>
              <a:rPr lang="en-US" b="1" dirty="0"/>
              <a:t>September 25: National Comic Book Day</a:t>
            </a:r>
          </a:p>
          <a:p>
            <a:endParaRPr lang="en-US" b="1" dirty="0"/>
          </a:p>
          <a:p>
            <a:pPr marL="285750" indent="-285750">
              <a:buFont typeface="Arial" panose="020B0604020202020204" pitchFamily="34" charset="0"/>
              <a:buChar char="•"/>
            </a:pPr>
            <a:r>
              <a:rPr lang="en-US" b="1" dirty="0"/>
              <a:t>September 29: National Coffee Day (US)</a:t>
            </a:r>
          </a:p>
          <a:p>
            <a:pPr algn="ctr"/>
            <a:endParaRPr lang="en-US" b="1" u="sng" dirty="0"/>
          </a:p>
          <a:p>
            <a:pPr algn="ctr"/>
            <a:endParaRPr lang="en-US" b="1" u="sng" dirty="0"/>
          </a:p>
          <a:p>
            <a:pPr algn="ctr"/>
            <a:endParaRPr lang="en-US" b="1" dirty="0"/>
          </a:p>
        </p:txBody>
      </p:sp>
      <p:sp>
        <p:nvSpPr>
          <p:cNvPr id="4" name="TextBox 3"/>
          <p:cNvSpPr txBox="1"/>
          <p:nvPr/>
        </p:nvSpPr>
        <p:spPr>
          <a:xfrm>
            <a:off x="430620" y="4558188"/>
            <a:ext cx="2156476" cy="369332"/>
          </a:xfrm>
          <a:prstGeom prst="rect">
            <a:avLst/>
          </a:prstGeom>
          <a:noFill/>
        </p:spPr>
        <p:txBody>
          <a:bodyPr wrap="square" rtlCol="0">
            <a:spAutoFit/>
          </a:bodyPr>
          <a:lstStyle/>
          <a:p>
            <a:pPr algn="ctr"/>
            <a:endParaRPr lang="en-US" b="1" dirty="0"/>
          </a:p>
        </p:txBody>
      </p:sp>
      <p:sp>
        <p:nvSpPr>
          <p:cNvPr id="5" name="TextBox 4"/>
          <p:cNvSpPr txBox="1"/>
          <p:nvPr/>
        </p:nvSpPr>
        <p:spPr>
          <a:xfrm>
            <a:off x="2966183" y="2030578"/>
            <a:ext cx="4449209" cy="7478970"/>
          </a:xfrm>
          <a:prstGeom prst="rect">
            <a:avLst/>
          </a:prstGeom>
          <a:noFill/>
        </p:spPr>
        <p:txBody>
          <a:bodyPr wrap="square" rtlCol="0">
            <a:spAutoFit/>
          </a:bodyPr>
          <a:lstStyle/>
          <a:p>
            <a:pPr algn="ctr"/>
            <a:r>
              <a:rPr lang="en-US" sz="2000" b="1" u="sng" dirty="0"/>
              <a:t>Library News</a:t>
            </a:r>
          </a:p>
          <a:p>
            <a:pPr algn="ctr"/>
            <a:endParaRPr lang="en-US" sz="2000" b="1" u="sng" dirty="0"/>
          </a:p>
          <a:p>
            <a:r>
              <a:rPr lang="en-US" sz="2000" b="1" dirty="0"/>
              <a:t>Welcome back to school!  What an amazing start of the 2023-2024 school year it has been!  For those of you new to Lenz, my name is Dawnn Flores, your Lenz Librarian.  It is my goal to support literacy and curriculum through school media programs by promoting collaboration, emphasizing information literacy, technology skills, and promoting the love of reading with students, colleagues and the community.  We have a lot planned for this year and your child will be immersed in the fun that leads to the </a:t>
            </a:r>
          </a:p>
          <a:p>
            <a:r>
              <a:rPr lang="en-US" sz="2000" b="1" dirty="0"/>
              <a:t>            love of reading!  If you have any </a:t>
            </a:r>
          </a:p>
          <a:p>
            <a:r>
              <a:rPr lang="en-US" sz="2000" b="1" dirty="0"/>
              <a:t>             questions, please do not hesitate </a:t>
            </a:r>
          </a:p>
          <a:p>
            <a:r>
              <a:rPr lang="en-US" sz="2000" b="1" dirty="0"/>
              <a:t>             to contact me!  </a:t>
            </a:r>
          </a:p>
          <a:p>
            <a:r>
              <a:rPr lang="en-US" sz="2000" b="1" dirty="0"/>
              <a:t>               READ ON!      </a:t>
            </a:r>
          </a:p>
          <a:p>
            <a:r>
              <a:rPr lang="en-US" sz="2000" b="1" dirty="0"/>
              <a:t>                            Dawnn Flores, Librarian</a:t>
            </a:r>
          </a:p>
          <a:p>
            <a:endParaRPr lang="en-US" sz="2000" b="1" dirty="0"/>
          </a:p>
          <a:p>
            <a:endParaRPr lang="en-US" sz="2000" b="1" dirty="0"/>
          </a:p>
          <a:p>
            <a:endParaRPr lang="en-US" sz="2000" b="1" dirty="0"/>
          </a:p>
        </p:txBody>
      </p:sp>
      <p:sp>
        <p:nvSpPr>
          <p:cNvPr id="6" name="TextBox 5"/>
          <p:cNvSpPr txBox="1"/>
          <p:nvPr/>
        </p:nvSpPr>
        <p:spPr>
          <a:xfrm>
            <a:off x="430620" y="8908593"/>
            <a:ext cx="6028526" cy="738664"/>
          </a:xfrm>
          <a:prstGeom prst="rect">
            <a:avLst/>
          </a:prstGeom>
          <a:noFill/>
        </p:spPr>
        <p:txBody>
          <a:bodyPr wrap="square" rtlCol="0">
            <a:spAutoFit/>
          </a:bodyPr>
          <a:lstStyle/>
          <a:p>
            <a:r>
              <a:rPr lang="en-US" sz="1400" dirty="0"/>
              <a:t>Mrs. Flores, Lenz ES Librarian             Email address: dlflores@washoeschools.net</a:t>
            </a:r>
          </a:p>
          <a:p>
            <a:r>
              <a:rPr lang="en-US" sz="1400" dirty="0"/>
              <a:t>2500 Homeland Dr	                   Phone Number: (775) 851-5620</a:t>
            </a:r>
            <a:br>
              <a:rPr lang="en-US" sz="1400" dirty="0"/>
            </a:br>
            <a:r>
              <a:rPr lang="en-US" sz="1400" dirty="0"/>
              <a:t>Reno, NV  89511		</a:t>
            </a:r>
          </a:p>
        </p:txBody>
      </p:sp>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0021" y="366076"/>
            <a:ext cx="2341777" cy="4524315"/>
          </a:xfrm>
          <a:prstGeom prst="rect">
            <a:avLst/>
          </a:prstGeom>
          <a:noFill/>
        </p:spPr>
        <p:txBody>
          <a:bodyPr wrap="square" rtlCol="0">
            <a:spAutoFit/>
          </a:bodyPr>
          <a:lstStyle/>
          <a:p>
            <a:pPr algn="ctr"/>
            <a:r>
              <a:rPr lang="en-US" sz="1600" b="1" u="sng" dirty="0"/>
              <a:t>Library Stats</a:t>
            </a:r>
          </a:p>
          <a:p>
            <a:pPr algn="ctr"/>
            <a:endParaRPr lang="en-US" sz="1600" b="1" u="sng" dirty="0"/>
          </a:p>
          <a:p>
            <a:r>
              <a:rPr lang="en-US" sz="1600" b="1" dirty="0"/>
              <a:t>Our library has…</a:t>
            </a:r>
          </a:p>
          <a:p>
            <a:endParaRPr lang="en-US" sz="1600" b="1" dirty="0"/>
          </a:p>
          <a:p>
            <a:pPr marL="285750" indent="-285750">
              <a:buFont typeface="Arial" panose="020B0604020202020204" pitchFamily="34" charset="0"/>
              <a:buChar char="•"/>
            </a:pPr>
            <a:r>
              <a:rPr lang="en-US" sz="1600" b="1" dirty="0"/>
              <a:t>4,102 Fiction Books</a:t>
            </a:r>
          </a:p>
          <a:p>
            <a:pPr marL="285750" indent="-285750">
              <a:buFont typeface="Arial" panose="020B0604020202020204" pitchFamily="34" charset="0"/>
              <a:buChar char="•"/>
            </a:pPr>
            <a:r>
              <a:rPr lang="en-US" sz="1600" b="1" dirty="0"/>
              <a:t>2,742 Picture Books</a:t>
            </a:r>
          </a:p>
          <a:p>
            <a:pPr marL="285750" indent="-285750">
              <a:buFont typeface="Arial" panose="020B0604020202020204" pitchFamily="34" charset="0"/>
              <a:buChar char="•"/>
            </a:pPr>
            <a:r>
              <a:rPr lang="en-US" sz="1600" b="1" dirty="0"/>
              <a:t>6,370 Non-Fiction Books</a:t>
            </a:r>
          </a:p>
          <a:p>
            <a:pPr marL="285750" indent="-285750">
              <a:buFont typeface="Arial" panose="020B0604020202020204" pitchFamily="34" charset="0"/>
              <a:buChar char="•"/>
            </a:pPr>
            <a:r>
              <a:rPr lang="en-US" sz="1600" b="1" dirty="0"/>
              <a:t>477 Graphic Novels</a:t>
            </a:r>
          </a:p>
          <a:p>
            <a:pPr marL="285750" indent="-285750">
              <a:buFont typeface="Arial" panose="020B0604020202020204" pitchFamily="34" charset="0"/>
              <a:buChar char="•"/>
            </a:pPr>
            <a:r>
              <a:rPr lang="en-US" sz="1600" b="1" dirty="0"/>
              <a:t>659 Transitional Books</a:t>
            </a:r>
          </a:p>
          <a:p>
            <a:pPr marL="285750" indent="-285750">
              <a:buFont typeface="Arial" panose="020B0604020202020204" pitchFamily="34" charset="0"/>
              <a:buChar char="•"/>
            </a:pPr>
            <a:r>
              <a:rPr lang="en-US" sz="1600" b="1" dirty="0"/>
              <a:t>793 Biographical Books</a:t>
            </a:r>
          </a:p>
          <a:p>
            <a:pPr marL="285750" indent="-285750">
              <a:buFont typeface="Arial" panose="020B0604020202020204" pitchFamily="34" charset="0"/>
              <a:buChar char="•"/>
            </a:pPr>
            <a:r>
              <a:rPr lang="en-US" sz="1600" b="1" dirty="0"/>
              <a:t>590 Kinder Books</a:t>
            </a:r>
          </a:p>
          <a:p>
            <a:pPr marL="285750" indent="-285750">
              <a:buFont typeface="Arial" panose="020B0604020202020204" pitchFamily="34" charset="0"/>
              <a:buChar char="•"/>
            </a:pPr>
            <a:r>
              <a:rPr lang="en-US" sz="1600" b="1" dirty="0"/>
              <a:t>PLUS 100 + new titles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b="1" dirty="0"/>
          </a:p>
          <a:p>
            <a:r>
              <a:rPr lang="en-US" sz="1600" b="1" dirty="0"/>
              <a:t>            WOW!!</a:t>
            </a:r>
          </a:p>
        </p:txBody>
      </p:sp>
      <p:sp>
        <p:nvSpPr>
          <p:cNvPr id="3" name="TextBox 2"/>
          <p:cNvSpPr txBox="1"/>
          <p:nvPr/>
        </p:nvSpPr>
        <p:spPr>
          <a:xfrm>
            <a:off x="380021" y="5501806"/>
            <a:ext cx="2286424" cy="3293209"/>
          </a:xfrm>
          <a:prstGeom prst="rect">
            <a:avLst/>
          </a:prstGeom>
          <a:noFill/>
        </p:spPr>
        <p:txBody>
          <a:bodyPr wrap="square" rtlCol="0">
            <a:spAutoFit/>
          </a:bodyPr>
          <a:lstStyle/>
          <a:p>
            <a:pPr algn="ctr"/>
            <a:r>
              <a:rPr lang="en-US" sz="1600" b="1" u="sng" dirty="0"/>
              <a:t>Library Humor</a:t>
            </a:r>
          </a:p>
          <a:p>
            <a:pPr algn="ctr"/>
            <a:endParaRPr lang="en-US" sz="1600" b="1" dirty="0"/>
          </a:p>
          <a:p>
            <a:r>
              <a:rPr lang="en-US" sz="1600" b="1" dirty="0"/>
              <a:t>Q: Why does an elephant use its trunk as a bookmark?</a:t>
            </a:r>
          </a:p>
          <a:p>
            <a:pPr algn="ctr"/>
            <a:endParaRPr lang="en-US" sz="1600" b="1" dirty="0"/>
          </a:p>
          <a:p>
            <a:endParaRPr lang="en-US" sz="1600" b="1" dirty="0"/>
          </a:p>
          <a:p>
            <a:endParaRPr lang="en-US" sz="1600" b="1" dirty="0"/>
          </a:p>
          <a:p>
            <a:endParaRPr lang="en-US" sz="1600" b="1" dirty="0"/>
          </a:p>
          <a:p>
            <a:endParaRPr lang="en-US" sz="1600" b="1" dirty="0"/>
          </a:p>
          <a:p>
            <a:endParaRPr lang="en-US" sz="1600" b="1" dirty="0"/>
          </a:p>
          <a:p>
            <a:r>
              <a:rPr lang="en-US" sz="1600" b="1" dirty="0"/>
              <a:t>A: Then she NOSE where she stopped reading!!</a:t>
            </a:r>
          </a:p>
        </p:txBody>
      </p:sp>
      <p:sp>
        <p:nvSpPr>
          <p:cNvPr id="4" name="TextBox 3"/>
          <p:cNvSpPr txBox="1"/>
          <p:nvPr/>
        </p:nvSpPr>
        <p:spPr>
          <a:xfrm>
            <a:off x="3014772" y="366076"/>
            <a:ext cx="4396825" cy="5016758"/>
          </a:xfrm>
          <a:prstGeom prst="rect">
            <a:avLst/>
          </a:prstGeom>
          <a:noFill/>
        </p:spPr>
        <p:txBody>
          <a:bodyPr wrap="square" rtlCol="0">
            <a:spAutoFit/>
          </a:bodyPr>
          <a:lstStyle/>
          <a:p>
            <a:pPr algn="ctr"/>
            <a:r>
              <a:rPr lang="en-US" sz="1600" b="1" u="sng" dirty="0"/>
              <a:t>Book Recommendations</a:t>
            </a:r>
          </a:p>
          <a:p>
            <a:pPr algn="ctr"/>
            <a:endParaRPr lang="en-US" sz="1600" b="1" u="sng" dirty="0"/>
          </a:p>
          <a:p>
            <a:pPr algn="ctr"/>
            <a:r>
              <a:rPr lang="en-US" sz="1600" b="1" dirty="0"/>
              <a:t>PICTURE BOOKS</a:t>
            </a:r>
          </a:p>
          <a:p>
            <a:r>
              <a:rPr lang="en-US" sz="1600" b="1" i="1" dirty="0"/>
              <a:t>The Sour Grape </a:t>
            </a:r>
            <a:r>
              <a:rPr lang="en-US" sz="1600" b="1" dirty="0"/>
              <a:t>by Jory John</a:t>
            </a:r>
          </a:p>
          <a:p>
            <a:r>
              <a:rPr lang="en-US" sz="1600" b="1" dirty="0"/>
              <a:t>(</a:t>
            </a:r>
            <a:r>
              <a:rPr lang="en-US" sz="1600" dirty="0">
                <a:hlinkClick r:id="rId3"/>
              </a:rPr>
              <a:t>The Sour Grape 🍇 Kids Books Read Aloud – YouTube</a:t>
            </a:r>
            <a:r>
              <a:rPr lang="en-US" sz="1600" dirty="0"/>
              <a:t>)</a:t>
            </a:r>
            <a:endParaRPr lang="en-US" sz="1600" b="1" dirty="0"/>
          </a:p>
          <a:p>
            <a:r>
              <a:rPr lang="en-US" sz="1600" b="1" i="1" dirty="0"/>
              <a:t>Enemy Pie </a:t>
            </a:r>
            <a:r>
              <a:rPr lang="en-US" sz="1600" b="1" dirty="0"/>
              <a:t>by Derek Munson</a:t>
            </a:r>
          </a:p>
          <a:p>
            <a:r>
              <a:rPr lang="en-US" sz="1600" b="1" dirty="0"/>
              <a:t>(</a:t>
            </a:r>
            <a:r>
              <a:rPr lang="en-US" sz="1600" dirty="0">
                <a:hlinkClick r:id="rId4"/>
              </a:rPr>
              <a:t>Enemy Pie by Derek Munson – YouTube</a:t>
            </a:r>
            <a:r>
              <a:rPr lang="en-US" sz="1600" dirty="0"/>
              <a:t>)</a:t>
            </a:r>
            <a:endParaRPr lang="en-US" sz="1600" b="1" dirty="0"/>
          </a:p>
          <a:p>
            <a:endParaRPr lang="en-US" sz="1600" b="1" dirty="0"/>
          </a:p>
          <a:p>
            <a:pPr algn="ctr"/>
            <a:r>
              <a:rPr lang="en-US" sz="1600" b="1" dirty="0"/>
              <a:t>FICTION BOOKS</a:t>
            </a:r>
          </a:p>
          <a:p>
            <a:r>
              <a:rPr lang="en-US" sz="1600" b="1" i="1" dirty="0"/>
              <a:t>The One and Only Ivan </a:t>
            </a:r>
            <a:r>
              <a:rPr lang="en-US" sz="1600" b="1" dirty="0"/>
              <a:t>by Katherine Applegate</a:t>
            </a:r>
          </a:p>
          <a:p>
            <a:r>
              <a:rPr lang="en-US" sz="1600" b="1" i="1" dirty="0"/>
              <a:t>The Dragon Girls </a:t>
            </a:r>
            <a:r>
              <a:rPr lang="en-US" sz="1600" b="1" dirty="0"/>
              <a:t>(series) by Maddy Mara</a:t>
            </a:r>
          </a:p>
          <a:p>
            <a:r>
              <a:rPr lang="en-US" sz="1600" b="1" i="1" dirty="0"/>
              <a:t>The Batboy </a:t>
            </a:r>
            <a:r>
              <a:rPr lang="en-US" sz="1600" b="1" dirty="0"/>
              <a:t>by Mike Lupica</a:t>
            </a:r>
          </a:p>
          <a:p>
            <a:endParaRPr lang="en-US" sz="1600" b="1" dirty="0"/>
          </a:p>
          <a:p>
            <a:endParaRPr lang="en-US" sz="1600" b="1" dirty="0"/>
          </a:p>
          <a:p>
            <a:endParaRPr lang="en-US" sz="1600" b="1" dirty="0"/>
          </a:p>
          <a:p>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
        <p:nvSpPr>
          <p:cNvPr id="5" name="TextBox 4"/>
          <p:cNvSpPr txBox="1"/>
          <p:nvPr/>
        </p:nvSpPr>
        <p:spPr>
          <a:xfrm>
            <a:off x="3014772" y="4690646"/>
            <a:ext cx="4492691" cy="6247864"/>
          </a:xfrm>
          <a:prstGeom prst="rect">
            <a:avLst/>
          </a:prstGeom>
          <a:noFill/>
        </p:spPr>
        <p:txBody>
          <a:bodyPr wrap="square" rtlCol="0">
            <a:spAutoFit/>
          </a:bodyPr>
          <a:lstStyle/>
          <a:p>
            <a:pPr algn="ctr"/>
            <a:r>
              <a:rPr lang="en-US" sz="1600" b="1" u="sng" dirty="0"/>
              <a:t>Staff Reader of the Month</a:t>
            </a:r>
          </a:p>
          <a:p>
            <a:pPr algn="ctr"/>
            <a:endParaRPr lang="en-US" sz="1600" b="1" u="sng" dirty="0"/>
          </a:p>
          <a:p>
            <a:pPr algn="ctr"/>
            <a:r>
              <a:rPr lang="en-US" sz="1600" b="1" dirty="0"/>
              <a:t>What Staff member is this?  Write your guess on a piece of paper and give it to Mrs. Flores in the library.  All correct answers will be put in a drawing for a chance to win a free book.</a:t>
            </a:r>
          </a:p>
          <a:p>
            <a:pPr algn="ctr"/>
            <a:endParaRPr lang="en-US" sz="1600" b="1" u="sng" dirty="0"/>
          </a:p>
          <a:p>
            <a:pPr algn="ctr"/>
            <a:endParaRPr lang="en-US" sz="1600" b="1" u="sng" dirty="0"/>
          </a:p>
          <a:p>
            <a:pPr algn="ctr"/>
            <a:endParaRPr lang="en-US" sz="1600" b="1" u="sng" dirty="0"/>
          </a:p>
          <a:p>
            <a:pPr algn="ctr"/>
            <a:endParaRPr lang="en-US" sz="1600" b="1" u="sng" dirty="0"/>
          </a:p>
          <a:p>
            <a:pPr algn="ctr"/>
            <a:endParaRPr lang="en-US" sz="1600" b="1" u="sng" dirty="0"/>
          </a:p>
          <a:p>
            <a:pPr algn="ctr"/>
            <a:endParaRPr lang="en-US" sz="1600" b="1" u="sng" dirty="0"/>
          </a:p>
          <a:p>
            <a:pPr algn="ctr"/>
            <a:endParaRPr lang="en-US" sz="1600" b="1" u="sng" dirty="0"/>
          </a:p>
          <a:p>
            <a:endParaRPr lang="en-US" sz="1600" b="1" u="sng" dirty="0"/>
          </a:p>
          <a:p>
            <a:r>
              <a:rPr lang="en-US" sz="1600" b="1" u="sng" dirty="0"/>
              <a:t>Favorite Book</a:t>
            </a:r>
            <a:r>
              <a:rPr lang="en-US" sz="1600" b="1" dirty="0"/>
              <a:t>:    </a:t>
            </a:r>
            <a:r>
              <a:rPr lang="en-US" sz="1600" i="1" dirty="0"/>
              <a:t>Giraffes Can’t Dance</a:t>
            </a:r>
            <a:r>
              <a:rPr lang="en-US" sz="1600" dirty="0"/>
              <a:t>  </a:t>
            </a:r>
          </a:p>
          <a:p>
            <a:r>
              <a:rPr lang="en-US" sz="1600" dirty="0"/>
              <a:t>                                  by Giles Andrea</a:t>
            </a:r>
          </a:p>
          <a:p>
            <a:r>
              <a:rPr lang="en-US" sz="1600" b="1" u="sng" dirty="0"/>
              <a:t>Book Quote:</a:t>
            </a:r>
            <a:r>
              <a:rPr lang="en-US" sz="1600" dirty="0"/>
              <a:t> “We all can dance, when we </a:t>
            </a:r>
          </a:p>
          <a:p>
            <a:r>
              <a:rPr lang="en-US" sz="1600" dirty="0"/>
              <a:t>Find music that we love”.</a:t>
            </a:r>
          </a:p>
          <a:p>
            <a:r>
              <a:rPr lang="en-US" sz="1600" b="1" u="sng" dirty="0"/>
              <a:t>Moral</a:t>
            </a:r>
            <a:r>
              <a:rPr lang="en-US" sz="1600" dirty="0"/>
              <a:t>: Accept that we are all different &amp;</a:t>
            </a:r>
          </a:p>
          <a:p>
            <a:r>
              <a:rPr lang="en-US" sz="1600" dirty="0"/>
              <a:t>We can build courage &amp; self-esteem.</a:t>
            </a:r>
          </a:p>
          <a:p>
            <a:endParaRPr lang="en-US" sz="1600" b="1" dirty="0"/>
          </a:p>
          <a:p>
            <a:pPr algn="ctr"/>
            <a:endParaRPr lang="en-US" sz="1600" b="1" u="sng" dirty="0"/>
          </a:p>
          <a:p>
            <a:pPr algn="ctr"/>
            <a:endParaRPr lang="en-US" sz="1600" b="1" u="sng" dirty="0"/>
          </a:p>
          <a:p>
            <a:pPr algn="ctr"/>
            <a:endParaRPr lang="en-US" sz="1600" b="1" u="sng" dirty="0"/>
          </a:p>
          <a:p>
            <a:pPr algn="ctr"/>
            <a:endParaRPr lang="en-US" sz="1600" b="1" u="sng" dirty="0"/>
          </a:p>
        </p:txBody>
      </p:sp>
      <p:sp>
        <p:nvSpPr>
          <p:cNvPr id="11" name="Arrow: Down 10">
            <a:extLst>
              <a:ext uri="{FF2B5EF4-FFF2-40B4-BE49-F238E27FC236}">
                <a16:creationId xmlns:a16="http://schemas.microsoft.com/office/drawing/2014/main" id="{FBE8E97D-CEE1-8243-F04D-0E595D02830E}"/>
              </a:ext>
            </a:extLst>
          </p:cNvPr>
          <p:cNvSpPr/>
          <p:nvPr/>
        </p:nvSpPr>
        <p:spPr>
          <a:xfrm>
            <a:off x="1687132" y="6774287"/>
            <a:ext cx="347730" cy="14037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holding up a book&#10;&#10;Description automatically generated">
            <a:extLst>
              <a:ext uri="{FF2B5EF4-FFF2-40B4-BE49-F238E27FC236}">
                <a16:creationId xmlns:a16="http://schemas.microsoft.com/office/drawing/2014/main" id="{5E20D9AA-81D3-3792-0B45-141A67C911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5889" y="6329306"/>
            <a:ext cx="2550456" cy="1694232"/>
          </a:xfrm>
          <a:prstGeom prst="rect">
            <a:avLst/>
          </a:prstGeom>
        </p:spPr>
      </p:pic>
    </p:spTree>
    <p:extLst>
      <p:ext uri="{BB962C8B-B14F-4D97-AF65-F5344CB8AC3E}">
        <p14:creationId xmlns:p14="http://schemas.microsoft.com/office/powerpoint/2010/main" val="348386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40755" y="366076"/>
            <a:ext cx="6881024" cy="2246769"/>
          </a:xfrm>
          <a:prstGeom prst="rect">
            <a:avLst/>
          </a:prstGeom>
          <a:noFill/>
        </p:spPr>
        <p:txBody>
          <a:bodyPr wrap="square" rtlCol="0">
            <a:spAutoFit/>
          </a:bodyPr>
          <a:lstStyle/>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p:txBody>
      </p:sp>
    </p:spTree>
    <p:extLst>
      <p:ext uri="{BB962C8B-B14F-4D97-AF65-F5344CB8AC3E}">
        <p14:creationId xmlns:p14="http://schemas.microsoft.com/office/powerpoint/2010/main" val="413332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1661</TotalTime>
  <Words>422</Words>
  <Application>Microsoft Office PowerPoint</Application>
  <PresentationFormat>Custom</PresentationFormat>
  <Paragraphs>96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Scheer, Ashley R</cp:lastModifiedBy>
  <cp:revision>8</cp:revision>
  <dcterms:created xsi:type="dcterms:W3CDTF">2016-05-19T19:32:37Z</dcterms:created>
  <dcterms:modified xsi:type="dcterms:W3CDTF">2023-09-05T16:12:54Z</dcterms:modified>
</cp:coreProperties>
</file>